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7"/>
  </p:notesMasterIdLst>
  <p:sldIdLst>
    <p:sldId id="299" r:id="rId5"/>
    <p:sldId id="271" r:id="rId6"/>
    <p:sldId id="314" r:id="rId7"/>
    <p:sldId id="274" r:id="rId8"/>
    <p:sldId id="297" r:id="rId9"/>
    <p:sldId id="293" r:id="rId10"/>
    <p:sldId id="280" r:id="rId11"/>
    <p:sldId id="281" r:id="rId12"/>
    <p:sldId id="312" r:id="rId13"/>
    <p:sldId id="313" r:id="rId14"/>
    <p:sldId id="294" r:id="rId15"/>
    <p:sldId id="286" r:id="rId16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B65"/>
    <a:srgbClr val="E7693D"/>
    <a:srgbClr val="BFB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wni Morrison" userId="52044f3a-f72f-4a77-b0c0-cb55a276df5e" providerId="ADAL" clId="{9AA81152-F3F3-45EB-AF75-918B222C825F}"/>
    <pc:docChg chg="modSld">
      <pc:chgData name="Tawni Morrison" userId="52044f3a-f72f-4a77-b0c0-cb55a276df5e" providerId="ADAL" clId="{9AA81152-F3F3-45EB-AF75-918B222C825F}" dt="2024-09-24T15:16:19.714" v="28" actId="20577"/>
      <pc:docMkLst>
        <pc:docMk/>
      </pc:docMkLst>
      <pc:sldChg chg="modSp mod">
        <pc:chgData name="Tawni Morrison" userId="52044f3a-f72f-4a77-b0c0-cb55a276df5e" providerId="ADAL" clId="{9AA81152-F3F3-45EB-AF75-918B222C825F}" dt="2024-09-24T15:16:19.714" v="28" actId="20577"/>
        <pc:sldMkLst>
          <pc:docMk/>
          <pc:sldMk cId="3371036226" sldId="286"/>
        </pc:sldMkLst>
        <pc:spChg chg="mod">
          <ac:chgData name="Tawni Morrison" userId="52044f3a-f72f-4a77-b0c0-cb55a276df5e" providerId="ADAL" clId="{9AA81152-F3F3-45EB-AF75-918B222C825F}" dt="2024-09-24T15:16:19.714" v="28" actId="20577"/>
          <ac:spMkLst>
            <pc:docMk/>
            <pc:sldMk cId="3371036226" sldId="286"/>
            <ac:spMk id="8" creationId="{43F305FA-BFFA-46A3-B460-9BFEE8609A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7B2925-99B7-4B46-8084-2C9E464E1C0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EB46B5-F948-4B57-B756-873F81130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AE038-92D8-4AF4-AAB0-C4F5017D267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AA63E5-3AE3-47AC-9BAE-4DC8AEA40EF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779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E038-92D8-4AF4-AAB0-C4F5017D267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3E5-3AE3-47AC-9BAE-4DC8AEA4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29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E038-92D8-4AF4-AAB0-C4F5017D267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3E5-3AE3-47AC-9BAE-4DC8AEA4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5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E038-92D8-4AF4-AAB0-C4F5017D267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3E5-3AE3-47AC-9BAE-4DC8AEA4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12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E038-92D8-4AF4-AAB0-C4F5017D267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3E5-3AE3-47AC-9BAE-4DC8AEA40EF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99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E038-92D8-4AF4-AAB0-C4F5017D267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3E5-3AE3-47AC-9BAE-4DC8AEA4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97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E038-92D8-4AF4-AAB0-C4F5017D267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3E5-3AE3-47AC-9BAE-4DC8AEA4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43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E038-92D8-4AF4-AAB0-C4F5017D267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3E5-3AE3-47AC-9BAE-4DC8AEA4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37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E038-92D8-4AF4-AAB0-C4F5017D267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3E5-3AE3-47AC-9BAE-4DC8AEA4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63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E038-92D8-4AF4-AAB0-C4F5017D267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3E5-3AE3-47AC-9BAE-4DC8AEA4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7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E038-92D8-4AF4-AAB0-C4F5017D267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3E5-3AE3-47AC-9BAE-4DC8AEA4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00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57AE038-92D8-4AF4-AAB0-C4F5017D267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EAA63E5-3AE3-47AC-9BAE-4DC8AEA4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ationalpcf.org/our-research/our-hospitals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haritynavigator.org/index.cfm?bay=search.summary&amp;orgid=112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15750-money-png-pictur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tree&#10;&#10;Description automatically generated">
            <a:extLst>
              <a:ext uri="{FF2B5EF4-FFF2-40B4-BE49-F238E27FC236}">
                <a16:creationId xmlns:a16="http://schemas.microsoft.com/office/drawing/2014/main" id="{44193CDD-CF75-4A7A-8171-228A84CE3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31" y="735223"/>
            <a:ext cx="2757971" cy="2989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6CF319-4681-4EE1-9B91-F1AD290ED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6433" y="735223"/>
            <a:ext cx="3122649" cy="2704215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8B93B32-F7B3-4637-AE82-1815675CF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30" y="4422305"/>
            <a:ext cx="11802139" cy="5654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tx1"/>
                </a:solidFill>
                <a:effectLst/>
                <a:latin typeface="+mj-lt"/>
                <a:ea typeface="Calibri"/>
                <a:cs typeface="Times New Roman"/>
              </a:rPr>
              <a:t>Social Impact Leaders of </a:t>
            </a:r>
            <a:r>
              <a:rPr lang="en-US" sz="60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Tomorrow</a:t>
            </a:r>
            <a:endParaRPr lang="en-US" sz="6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4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DA86-5DA1-46EA-AEB7-63490493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Concept: Fitness Funds the Cure- DIY! </a:t>
            </a:r>
          </a:p>
        </p:txBody>
      </p:sp>
      <p:pic>
        <p:nvPicPr>
          <p:cNvPr id="3074" name="Picture 2" descr="Jumping Jack Exercise Images, Stock Photos &amp;amp; Vectors | Shutterstock">
            <a:extLst>
              <a:ext uri="{FF2B5EF4-FFF2-40B4-BE49-F238E27FC236}">
                <a16:creationId xmlns:a16="http://schemas.microsoft.com/office/drawing/2014/main" id="{B8DC759F-C8D5-4F26-B2BB-4B4091400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5" b="13250"/>
          <a:stretch/>
        </p:blipFill>
        <p:spPr bwMode="auto">
          <a:xfrm>
            <a:off x="7844018" y="2535871"/>
            <a:ext cx="2476500" cy="200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lank exercise workout Royalty Free Vector Image">
            <a:extLst>
              <a:ext uri="{FF2B5EF4-FFF2-40B4-BE49-F238E27FC236}">
                <a16:creationId xmlns:a16="http://schemas.microsoft.com/office/drawing/2014/main" id="{C0B92082-14AC-443E-8A7F-44CB578E9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5" b="19199"/>
          <a:stretch/>
        </p:blipFill>
        <p:spPr bwMode="auto">
          <a:xfrm>
            <a:off x="5178409" y="2841979"/>
            <a:ext cx="2057400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F51A39-7C3C-4C7E-A5F9-71EB770CA641}"/>
              </a:ext>
            </a:extLst>
          </p:cNvPr>
          <p:cNvSpPr txBox="1"/>
          <p:nvPr/>
        </p:nvSpPr>
        <p:spPr>
          <a:xfrm>
            <a:off x="1273215" y="4892041"/>
            <a:ext cx="8599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Idea=Game</a:t>
            </a:r>
          </a:p>
          <a:p>
            <a:r>
              <a:rPr lang="en-US"/>
              <a:t>Plan=Process</a:t>
            </a:r>
          </a:p>
          <a:p>
            <a:r>
              <a:rPr lang="en-US"/>
              <a:t>Fundraising=per play, mulligans, online, etc. </a:t>
            </a:r>
          </a:p>
          <a:p>
            <a:r>
              <a:rPr lang="en-US"/>
              <a:t>Top Team and Top Individual </a:t>
            </a:r>
          </a:p>
        </p:txBody>
      </p:sp>
      <p:pic>
        <p:nvPicPr>
          <p:cNvPr id="3080" name="Picture 8" descr="Bodyweight squat exercise workout Royalty Free Vector Image">
            <a:extLst>
              <a:ext uri="{FF2B5EF4-FFF2-40B4-BE49-F238E27FC236}">
                <a16:creationId xmlns:a16="http://schemas.microsoft.com/office/drawing/2014/main" id="{D35334CC-AB44-48E8-813D-0512518D5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0" b="17468"/>
          <a:stretch/>
        </p:blipFill>
        <p:spPr bwMode="auto">
          <a:xfrm>
            <a:off x="1318509" y="2535871"/>
            <a:ext cx="2868808" cy="200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50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3DE112-F17D-4EED-BC42-C3D4EA36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Last, but not least</a:t>
            </a:r>
            <a:r>
              <a:rPr lang="en-US" sz="4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br>
              <a:rPr lang="en-US" sz="4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remember to have fun!</a:t>
            </a:r>
            <a:r>
              <a:rPr lang="en-US" sz="44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F305FA-BFFA-46A3-B460-9BFEE860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2768601"/>
            <a:ext cx="9872871" cy="2322688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making a huge impact in the lives of children across the nation that are battling cancer. </a:t>
            </a:r>
          </a:p>
        </p:txBody>
      </p:sp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8F09EB7C-7A87-46B9-9978-8080BB1C2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6"/>
          <a:stretch/>
        </p:blipFill>
        <p:spPr>
          <a:xfrm>
            <a:off x="3221935" y="1034896"/>
            <a:ext cx="5715000" cy="47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62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3DE112-F17D-4EED-BC42-C3D4EA36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NPCF CONTACT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F305FA-BFFA-46A3-B460-9BFEE8609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en-US" sz="4000" b="1" dirty="0">
                <a:solidFill>
                  <a:schemeClr val="tx1"/>
                </a:solidFill>
              </a:rPr>
              <a:t>Tawni Morrison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en-US" sz="4000" b="1" dirty="0">
                <a:solidFill>
                  <a:schemeClr val="tx1"/>
                </a:solidFill>
              </a:rPr>
              <a:t>tmorrison@nationalpcf.org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(813) 269-0955 (Ext. 493)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en-US" sz="4000" b="1" dirty="0">
                <a:solidFill>
                  <a:schemeClr val="tx1"/>
                </a:solidFill>
              </a:rPr>
              <a:t>Website: NationalPCF.org/DECA</a:t>
            </a:r>
          </a:p>
          <a:p>
            <a:pPr marL="1188720" indent="-1143000">
              <a:lnSpc>
                <a:spcPct val="120000"/>
              </a:lnSpc>
              <a:buFont typeface="+mj-lt"/>
              <a:buAutoNum type="arabicPeriod"/>
            </a:pPr>
            <a:endParaRPr lang="en-US" sz="4000" b="1" dirty="0">
              <a:solidFill>
                <a:schemeClr val="tx1"/>
              </a:solidFill>
            </a:endParaRPr>
          </a:p>
          <a:p>
            <a:pPr marL="1188720" indent="-1143000">
              <a:buFont typeface="+mj-lt"/>
              <a:buAutoNum type="arabicPeriod"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36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581763F1-F91A-4496-A82E-811AC7039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6"/>
          <a:stretch/>
        </p:blipFill>
        <p:spPr>
          <a:xfrm>
            <a:off x="3238500" y="1034896"/>
            <a:ext cx="5715000" cy="4788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33FDC1-C166-41E4-9283-89B1A978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 b="1"/>
              <a:t>About the National Pediatric Cancer Foundation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331C9B4-29F2-4127-9009-FB15460A6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Our Mission is to raise funds to fast-track pediatric cancer research that is less toxic and more targeted treatments toward children.</a:t>
            </a:r>
          </a:p>
          <a:p>
            <a:r>
              <a:rPr lang="en-US" sz="3600" dirty="0"/>
              <a:t>Headquartered in Tampa, FL </a:t>
            </a:r>
          </a:p>
          <a:p>
            <a:r>
              <a:rPr lang="en-US" sz="3600" dirty="0"/>
              <a:t>Founded in 1991 </a:t>
            </a:r>
          </a:p>
          <a:p>
            <a:r>
              <a:rPr lang="en-US" sz="3600" dirty="0"/>
              <a:t>Funded $50 million of research at 38 leading partner hospitals </a:t>
            </a:r>
          </a:p>
        </p:txBody>
      </p:sp>
    </p:spTree>
    <p:extLst>
      <p:ext uri="{BB962C8B-B14F-4D97-AF65-F5344CB8AC3E}">
        <p14:creationId xmlns:p14="http://schemas.microsoft.com/office/powerpoint/2010/main" val="204402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3FFE-DA5E-418B-85B0-0A4AB0B7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97" y="262889"/>
            <a:ext cx="9875520" cy="1356360"/>
          </a:xfrm>
        </p:spPr>
        <p:txBody>
          <a:bodyPr/>
          <a:lstStyle/>
          <a:p>
            <a:r>
              <a:rPr lang="en-U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RESEARCH PARTNERS</a:t>
            </a:r>
            <a:endParaRPr lang="en-US" b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29038C-FB37-4122-8123-5655CB888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4" y="1495425"/>
            <a:ext cx="5349189" cy="4798682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Nemours/A.I. </a:t>
            </a:r>
            <a:r>
              <a:rPr lang="en-US" sz="14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duPont</a:t>
            </a: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Hospital for Children-Wilmington, DE 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Atrium Health | Levine Cancer Institute-Charlotte, NC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Children's Healthcare of Atlanta-Atlanta, GA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Children's Hospital of Colorado-Aurora, CO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Children's Hospital of Los Angeles-Los Angeles, CA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Children's Hospital of Philadelphia-Philadelphia, PA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Children's National Medical Center-Washington D.C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Cleveland Children's Clinic-Cleveland, OH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Connecticut Children's Medical Center-Hartford, CT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Duke University Health System/ Duke Cancer Institute-Durham, NC  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Johns Hopkins All Children's Hospital-St. Petersburg, FL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Johns Hopkins Sidney Kimmel Comprehensive Cancer Center-Baltimore, MD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Texas MD Anderson Cancer Center-Houston, TX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Moffitt Cancer Center-Tampa, FL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Montefiore Medical Center-Bronx, NY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Nationwide Children's Hospital-Columbus, OH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>
              <a:solidFill>
                <a:schemeClr val="tx1"/>
              </a:solidFill>
              <a:effectLst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51A1AE-9BFC-47C2-B73C-2CFC0C986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0706" y="1619249"/>
            <a:ext cx="5093139" cy="4798683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Nemours Children's Clinic-Jacksonville, FL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Nemours Children’s Hospital-Orlando, FL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Phoenix Children's Hospital-Phoenix, AZ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Primary Children's Medical Center-Salt Lake City, UT 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Rosewell</a:t>
            </a: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Park Comprehensive Cancer Center-Buffalo, NY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Joseph's Hospital/Tampa Children's Hospital-Tampa, FL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Children's of Alabama-Birmingham, AL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Chicago-Chicago, IL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Florida/UF Health </a:t>
            </a:r>
            <a:r>
              <a:rPr lang="en-US" sz="14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Shands</a:t>
            </a: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Hospital-Gainesville, FL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 Healthcare | Kentucky Children's Hospital -Lexington, KY  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Sylvester Comprehensive Cancer Center*-Miami, FL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UNC </a:t>
            </a:r>
            <a:r>
              <a:rPr lang="en-US" sz="14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Lineberger</a:t>
            </a: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Comprehensive Cancer Center-Chapel Hill, NC 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Children’s Medical Center -Dallas, TX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Vanderbilt-Ingram Cancer Center -Nashville, TN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 Louis Children's Hospital-St. Louis, MO</a:t>
            </a: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983AECD-4025-4ADC-A709-7A2EA3B41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246" y="563892"/>
            <a:ext cx="2598828" cy="16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23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61BAA8-9DAA-474A-9561-D34DD0490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3DE112-F17D-4EED-BC42-C3D4EA36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947" y="609600"/>
            <a:ext cx="7572897" cy="135636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Top-Rated Charity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F305FA-BFFA-46A3-B460-9BFEE860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947" y="2057400"/>
            <a:ext cx="7572897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4800">
                <a:solidFill>
                  <a:srgbClr val="FFFFFF"/>
                </a:solidFill>
              </a:rPr>
              <a:t>We have the highest rankings a charity can receive by </a:t>
            </a:r>
            <a:r>
              <a:rPr lang="en-US" sz="4800" b="1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Charity Navigator</a:t>
            </a:r>
            <a:r>
              <a:rPr lang="en-US" sz="4800">
                <a:solidFill>
                  <a:srgbClr val="FFFFFF"/>
                </a:solidFill>
              </a:rPr>
              <a:t> for Financial Health and Accountability &amp; Transparency. </a:t>
            </a:r>
          </a:p>
          <a:p>
            <a:endParaRPr lang="en-US" sz="1500">
              <a:solidFill>
                <a:srgbClr val="FFFFFF"/>
              </a:solidFill>
            </a:endParaRPr>
          </a:p>
          <a:p>
            <a:r>
              <a:rPr lang="en-US" sz="3000" i="1">
                <a:solidFill>
                  <a:srgbClr val="FFFFFF"/>
                </a:solidFill>
              </a:rPr>
              <a:t>Less than 1% of charities rated earn this score.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2FCD8B-EB2C-4683-A359-B95047F26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343F4A-8229-40DB-A8BB-4BFB2E30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1" y="243840"/>
            <a:ext cx="2902152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B6CA04-629C-4E10-A803-BA7DBB5E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34" y="601513"/>
            <a:ext cx="2023860" cy="1706997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a pole&#10;&#10;Description automatically generated">
            <a:extLst>
              <a:ext uri="{FF2B5EF4-FFF2-40B4-BE49-F238E27FC236}">
                <a16:creationId xmlns:a16="http://schemas.microsoft.com/office/drawing/2014/main" id="{7DD23180-DE34-4CFD-A98F-B1BBFCE9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6" y="800101"/>
            <a:ext cx="1318614" cy="13186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875F50F-F8AB-49A5-A507-3E5C38CF8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34" y="2575502"/>
            <a:ext cx="2023860" cy="1706997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5B9AF8-B596-4BAF-B864-40445F223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2" y="3019981"/>
            <a:ext cx="1644162" cy="82683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CCFAD54-2E08-4DE8-BBBC-18498FF2D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34" y="4549491"/>
            <a:ext cx="2023860" cy="1706997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0DDCF08-68E7-41F5-A1F4-BB93D19A6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2" y="5173093"/>
            <a:ext cx="1644162" cy="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6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3DE112-F17D-4EED-BC42-C3D4EA36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790222"/>
            <a:ext cx="9875520" cy="1356360"/>
          </a:xfrm>
        </p:spPr>
        <p:txBody>
          <a:bodyPr>
            <a:normAutofit/>
          </a:bodyPr>
          <a:lstStyle/>
          <a:p>
            <a:r>
              <a:rPr lang="en-US" b="1"/>
              <a:t>DECA is partnering with the National Pediatric Cancer Foundation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F305FA-BFFA-46A3-B460-9BFEE860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73489"/>
            <a:ext cx="9872871" cy="403860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are invited to join the challenges set forth by the </a:t>
            </a:r>
            <a:r>
              <a:rPr lang="en-US" sz="24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National Pediatric Cancer Foundation to the </a:t>
            </a:r>
            <a:r>
              <a:rPr lang="en-US" sz="24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members of DECA to create your own Cause Marketing/Fundraising campaign through the DECA Social Impact Challenge and Community Service Project.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Three objectives:</a:t>
            </a:r>
          </a:p>
          <a:p>
            <a:pPr marL="5715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Raise money to support research for a pediatric cancer cure.</a:t>
            </a:r>
          </a:p>
          <a:p>
            <a:pPr marL="5715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Raise aw</a:t>
            </a:r>
            <a:r>
              <a:rPr lang="en-US" sz="22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areness about pediatric cancer and the National Pediatric Cancer Foundation’s mission.</a:t>
            </a:r>
          </a:p>
          <a:p>
            <a:pPr marL="5715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Earn Challenge Points</a:t>
            </a:r>
            <a:endParaRPr lang="en-US" sz="22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3F80DACE-5065-42B1-B723-7D0B0E7D8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6"/>
          <a:stretch/>
        </p:blipFill>
        <p:spPr>
          <a:xfrm>
            <a:off x="3220611" y="1034896"/>
            <a:ext cx="5715000" cy="47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11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3DE112-F17D-4EED-BC42-C3D4EA36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80" y="658837"/>
            <a:ext cx="10894671" cy="1356360"/>
          </a:xfrm>
        </p:spPr>
        <p:txBody>
          <a:bodyPr/>
          <a:lstStyle/>
          <a:p>
            <a:r>
              <a:rPr lang="en-US" b="1"/>
              <a:t>Social Impact Leader of Tomorrow Challenge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F305FA-BFFA-46A3-B460-9BFEE860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80" y="1720240"/>
            <a:ext cx="9872871" cy="253717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Put your entrepreneurial creativity and business knowledge to the test.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Register: www.nationalpcf.org/deca.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Create the next NPCF campaign including:</a:t>
            </a:r>
          </a:p>
          <a:p>
            <a:pPr marL="5715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 Pediatri</a:t>
            </a:r>
            <a:r>
              <a:rPr lang="en-US" sz="18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 Cancer Foundation branding</a:t>
            </a:r>
          </a:p>
          <a:p>
            <a:pPr marL="5715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group fundraising activity</a:t>
            </a:r>
          </a:p>
          <a:p>
            <a:pPr marL="5715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 uplifting, supportive and hopeful message </a:t>
            </a:r>
          </a:p>
          <a:p>
            <a:pPr marL="5715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social media component 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Submit a 3-4 minute video fulfilling DECA evaluation form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DFDC617C-446F-48C0-B6FB-911BB0292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76689"/>
              </p:ext>
            </p:extLst>
          </p:nvPr>
        </p:nvGraphicFramePr>
        <p:xfrm>
          <a:off x="1892334" y="4848199"/>
          <a:ext cx="8407332" cy="146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444">
                  <a:extLst>
                    <a:ext uri="{9D8B030D-6E8A-4147-A177-3AD203B41FA5}">
                      <a16:colId xmlns:a16="http://schemas.microsoft.com/office/drawing/2014/main" val="1413018676"/>
                    </a:ext>
                  </a:extLst>
                </a:gridCol>
                <a:gridCol w="2802444">
                  <a:extLst>
                    <a:ext uri="{9D8B030D-6E8A-4147-A177-3AD203B41FA5}">
                      <a16:colId xmlns:a16="http://schemas.microsoft.com/office/drawing/2014/main" val="720496042"/>
                    </a:ext>
                  </a:extLst>
                </a:gridCol>
                <a:gridCol w="2802444">
                  <a:extLst>
                    <a:ext uri="{9D8B030D-6E8A-4147-A177-3AD203B41FA5}">
                      <a16:colId xmlns:a16="http://schemas.microsoft.com/office/drawing/2014/main" val="2010614643"/>
                    </a:ext>
                  </a:extLst>
                </a:gridCol>
              </a:tblGrid>
              <a:tr h="146456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Place:</a:t>
                      </a:r>
                    </a:p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$2,000 towards expenses for April DECA Conference in Anaheim,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r>
                        <a:rPr lang="en-US" baseline="30000"/>
                        <a:t>nd</a:t>
                      </a:r>
                      <a:r>
                        <a:rPr lang="en-US"/>
                        <a:t> Place:</a:t>
                      </a:r>
                    </a:p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$1,000 towards expenses for April DECA Conference in Anaheim,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r>
                        <a:rPr lang="en-US" baseline="30000"/>
                        <a:t>rd</a:t>
                      </a:r>
                      <a:r>
                        <a:rPr lang="en-US"/>
                        <a:t> Place:</a:t>
                      </a:r>
                    </a:p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$1,000 towards expenses for April DECA Conference in Anaheim, 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76346"/>
                  </a:ext>
                </a:extLst>
              </a:tr>
            </a:tbl>
          </a:graphicData>
        </a:graphic>
      </p:graphicFrame>
      <p:pic>
        <p:nvPicPr>
          <p:cNvPr id="13" name="Picture 12" descr="A pile of paper money&#10;&#10;Description automatically generated with low confidence">
            <a:extLst>
              <a:ext uri="{FF2B5EF4-FFF2-40B4-BE49-F238E27FC236}">
                <a16:creationId xmlns:a16="http://schemas.microsoft.com/office/drawing/2014/main" id="{C448C432-C17E-467E-A511-EE3F84926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2343" y="5032488"/>
            <a:ext cx="1823868" cy="12159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D8CFA3-C60C-4904-97D1-167E781D7B52}"/>
              </a:ext>
            </a:extLst>
          </p:cNvPr>
          <p:cNvSpPr txBox="1"/>
          <p:nvPr/>
        </p:nvSpPr>
        <p:spPr>
          <a:xfrm>
            <a:off x="9275435" y="6669965"/>
            <a:ext cx="6261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reepngimg.com/png/15750-money-png-pictur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026" name="Picture 2" descr="Eureka! Searching for an aha moment">
            <a:extLst>
              <a:ext uri="{FF2B5EF4-FFF2-40B4-BE49-F238E27FC236}">
                <a16:creationId xmlns:a16="http://schemas.microsoft.com/office/drawing/2014/main" id="{B2DFD1A9-6FBD-4290-8E1D-DA9B0217C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3" t="15089" r="32087"/>
          <a:stretch/>
        </p:blipFill>
        <p:spPr bwMode="auto">
          <a:xfrm>
            <a:off x="10715888" y="4842804"/>
            <a:ext cx="911844" cy="174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197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3DE112-F17D-4EED-BC42-C3D4EA36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800644" cy="1356360"/>
          </a:xfrm>
        </p:spPr>
        <p:txBody>
          <a:bodyPr/>
          <a:lstStyle/>
          <a:p>
            <a:r>
              <a:rPr lang="en-US" b="1"/>
              <a:t>Individual Fundraising Incentives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681BC6-803C-4B6F-ADD4-49535614E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60263"/>
              </p:ext>
            </p:extLst>
          </p:nvPr>
        </p:nvGraphicFramePr>
        <p:xfrm>
          <a:off x="1560771" y="1654466"/>
          <a:ext cx="9070458" cy="4753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229">
                  <a:extLst>
                    <a:ext uri="{9D8B030D-6E8A-4147-A177-3AD203B41FA5}">
                      <a16:colId xmlns:a16="http://schemas.microsoft.com/office/drawing/2014/main" val="1541768095"/>
                    </a:ext>
                  </a:extLst>
                </a:gridCol>
                <a:gridCol w="4535229">
                  <a:extLst>
                    <a:ext uri="{9D8B030D-6E8A-4147-A177-3AD203B41FA5}">
                      <a16:colId xmlns:a16="http://schemas.microsoft.com/office/drawing/2014/main" val="3857603876"/>
                    </a:ext>
                  </a:extLst>
                </a:gridCol>
              </a:tblGrid>
              <a:tr h="2024350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Raise $43</a:t>
                      </a:r>
                    </a:p>
                    <a:p>
                      <a:pPr algn="ctr"/>
                      <a:r>
                        <a:rPr lang="en-US"/>
                        <a:t>NPCF  DRAWSTRING BAG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pPr algn="ctr"/>
                      <a:r>
                        <a:rPr lang="en-US"/>
                        <a:t>Raise $143 </a:t>
                      </a:r>
                    </a:p>
                    <a:p>
                      <a:pPr algn="ctr"/>
                      <a:r>
                        <a:rPr lang="en-US"/>
                        <a:t>NPCF DRAWSTRING BAG and ENAMEL PIN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152820"/>
                  </a:ext>
                </a:extLst>
              </a:tr>
              <a:tr h="272907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Raise $430</a:t>
                      </a:r>
                    </a:p>
                    <a:p>
                      <a:pPr algn="ctr"/>
                      <a:r>
                        <a:rPr lang="en-US"/>
                        <a:t>NPCF DRAWSTRING BAG, ENAMEL PIN and T-SHIRT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Raise $1,430</a:t>
                      </a:r>
                    </a:p>
                    <a:p>
                      <a:pPr algn="ctr"/>
                      <a:r>
                        <a:rPr lang="en-US"/>
                        <a:t>NPCF DRAWSTRING BAG, ENAMEL PIN, T-SHIRT and HAT</a:t>
                      </a:r>
                    </a:p>
                    <a:p>
                      <a:pPr algn="ctr"/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84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043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3DE112-F17D-4EED-BC42-C3D4EA36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Fundraising Ideas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F305FA-BFFA-46A3-B460-9BFEE8609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5400" dirty="0">
                <a:solidFill>
                  <a:schemeClr val="tx1"/>
                </a:solidFill>
              </a:rPr>
              <a:t>Ideas</a:t>
            </a:r>
            <a:endParaRPr lang="en-US" sz="1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DIY – Create your own fundraiser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Orange-out events, sell “sun” icons, walk around school, fitness challenge, food day, coin collection drive,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car wash, auction, etc.</a:t>
            </a:r>
          </a:p>
          <a:p>
            <a:pPr marL="548640" lvl="2" indent="0">
              <a:lnSpc>
                <a:spcPct val="100000"/>
              </a:lnSpc>
              <a:buNone/>
            </a:pPr>
            <a:endParaRPr lang="en-US" sz="3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Other fundraising opportunities include…</a:t>
            </a:r>
          </a:p>
        </p:txBody>
      </p:sp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9C4E1325-A0AC-44FE-ADCB-52F53682A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6"/>
          <a:stretch/>
        </p:blipFill>
        <p:spPr>
          <a:xfrm>
            <a:off x="3221935" y="1131149"/>
            <a:ext cx="5715000" cy="47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8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3DE112-F17D-4EED-BC42-C3D4EA36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Example: Rock, Paper, Scissors  </a:t>
            </a:r>
          </a:p>
        </p:txBody>
      </p:sp>
      <p:pic>
        <p:nvPicPr>
          <p:cNvPr id="6" name="Picture 5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16C2A52E-3821-415B-BFF8-11FD8ECD3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6"/>
          <a:stretch/>
        </p:blipFill>
        <p:spPr>
          <a:xfrm>
            <a:off x="3238500" y="1709883"/>
            <a:ext cx="5715000" cy="4788208"/>
          </a:xfrm>
          <a:prstGeom prst="rect">
            <a:avLst/>
          </a:prstGeom>
        </p:spPr>
      </p:pic>
      <p:pic>
        <p:nvPicPr>
          <p:cNvPr id="2050" name="Picture 2" descr="Rock-paper-scissors may explain evolutionary &amp;#39;games&amp;#39; in nature | Science |  AAAS">
            <a:extLst>
              <a:ext uri="{FF2B5EF4-FFF2-40B4-BE49-F238E27FC236}">
                <a16:creationId xmlns:a16="http://schemas.microsoft.com/office/drawing/2014/main" id="{1A80BFC5-668B-4E4D-AB3B-3E2129F159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97680" l="1000" r="97826">
                        <a14:foregroundMark x1="3739" y1="95282" x2="8478" y2="82521"/>
                        <a14:foregroundMark x1="8478" y1="82521" x2="14261" y2="96056"/>
                        <a14:foregroundMark x1="2913" y1="94432" x2="1043" y2="97757"/>
                        <a14:foregroundMark x1="50565" y1="24826" x2="59739" y2="21732"/>
                        <a14:foregroundMark x1="59739" y1="21732" x2="56217" y2="33179"/>
                        <a14:foregroundMark x1="62957" y1="30394" x2="67478" y2="21036"/>
                        <a14:foregroundMark x1="67478" y1="21036" x2="67217" y2="8894"/>
                        <a14:foregroundMark x1="68000" y1="3248" x2="65652" y2="3248"/>
                        <a14:foregroundMark x1="65652" y1="3248" x2="65652" y2="3248"/>
                        <a14:foregroundMark x1="65652" y1="3248" x2="65652" y2="3248"/>
                        <a14:foregroundMark x1="82609" y1="47718" x2="75609" y2="58701"/>
                        <a14:foregroundMark x1="75609" y1="58701" x2="75087" y2="74478"/>
                        <a14:foregroundMark x1="75087" y1="74478" x2="85043" y2="85615"/>
                        <a14:foregroundMark x1="85043" y1="85615" x2="95217" y2="89172"/>
                        <a14:foregroundMark x1="95217" y1="89172" x2="97826" y2="93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86" y="1965960"/>
            <a:ext cx="718389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84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Custom 27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7693D"/>
      </a:accent1>
      <a:accent2>
        <a:srgbClr val="E7693D"/>
      </a:accent2>
      <a:accent3>
        <a:srgbClr val="F49240"/>
      </a:accent3>
      <a:accent4>
        <a:srgbClr val="D64A3B"/>
      </a:accent4>
      <a:accent5>
        <a:srgbClr val="E7693D"/>
      </a:accent5>
      <a:accent6>
        <a:srgbClr val="E7693D"/>
      </a:accent6>
      <a:hlink>
        <a:srgbClr val="3085ED"/>
      </a:hlink>
      <a:folHlink>
        <a:srgbClr val="82B6F4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92BAAA36C86E418BB14E2050F542F5" ma:contentTypeVersion="16" ma:contentTypeDescription="Create a new document." ma:contentTypeScope="" ma:versionID="02a076356f006a5d52be633f548ca204">
  <xsd:schema xmlns:xsd="http://www.w3.org/2001/XMLSchema" xmlns:xs="http://www.w3.org/2001/XMLSchema" xmlns:p="http://schemas.microsoft.com/office/2006/metadata/properties" xmlns:ns2="0246bf13-d54a-4fbe-993c-4d9053b1f76b" xmlns:ns3="b4588142-b0cb-48e3-9d85-5a2f268a9605" targetNamespace="http://schemas.microsoft.com/office/2006/metadata/properties" ma:root="true" ma:fieldsID="5464d893c2561bcee9593a34832f0e3a" ns2:_="" ns3:_="">
    <xsd:import namespace="0246bf13-d54a-4fbe-993c-4d9053b1f76b"/>
    <xsd:import namespace="b4588142-b0cb-48e3-9d85-5a2f268a96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6bf13-d54a-4fbe-993c-4d9053b1f7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864b164-ba28-4fda-8068-1f41c2fc1b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3" nillable="true" ma:displayName="Image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88142-b0cb-48e3-9d85-5a2f268a960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7bebd2c-9461-4ee1-ad8c-bce7f5997746}" ma:internalName="TaxCatchAll" ma:showField="CatchAllData" ma:web="b4588142-b0cb-48e3-9d85-5a2f268a96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46bf13-d54a-4fbe-993c-4d9053b1f76b">
      <Terms xmlns="http://schemas.microsoft.com/office/infopath/2007/PartnerControls"/>
    </lcf76f155ced4ddcb4097134ff3c332f>
    <TaxCatchAll xmlns="b4588142-b0cb-48e3-9d85-5a2f268a9605" xsi:nil="true"/>
    <Image xmlns="0246bf13-d54a-4fbe-993c-4d9053b1f76b" xsi:nil="true"/>
  </documentManagement>
</p:properties>
</file>

<file path=customXml/itemProps1.xml><?xml version="1.0" encoding="utf-8"?>
<ds:datastoreItem xmlns:ds="http://schemas.openxmlformats.org/officeDocument/2006/customXml" ds:itemID="{510E9D3B-0690-4F96-A5A3-1F1787ABF5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6bf13-d54a-4fbe-993c-4d9053b1f76b"/>
    <ds:schemaRef ds:uri="b4588142-b0cb-48e3-9d85-5a2f268a96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0674BC-9A81-4E85-9F75-1AA3F34A8E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1CD4B8-E651-451D-AD12-C3E69E10FB75}">
  <ds:schemaRefs>
    <ds:schemaRef ds:uri="0246bf13-d54a-4fbe-993c-4d9053b1f76b"/>
    <ds:schemaRef ds:uri="b4588142-b0cb-48e3-9d85-5a2f268a960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689</Words>
  <Application>Microsoft Office PowerPoint</Application>
  <PresentationFormat>Widescreen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Symbol</vt:lpstr>
      <vt:lpstr>Basis</vt:lpstr>
      <vt:lpstr>PowerPoint Presentation</vt:lpstr>
      <vt:lpstr>About the National Pediatric Cancer Foundation</vt:lpstr>
      <vt:lpstr>OUR RESEARCH PARTNERS</vt:lpstr>
      <vt:lpstr>Top-Rated Charity</vt:lpstr>
      <vt:lpstr>DECA is partnering with the National Pediatric Cancer Foundation</vt:lpstr>
      <vt:lpstr>Social Impact Leader of Tomorrow Challenge</vt:lpstr>
      <vt:lpstr>Individual Fundraising Incentives </vt:lpstr>
      <vt:lpstr>Fundraising Ideas </vt:lpstr>
      <vt:lpstr>Example: Rock, Paper, Scissors  </vt:lpstr>
      <vt:lpstr>Concept: Fitness Funds the Cure- DIY! </vt:lpstr>
      <vt:lpstr>Last, but not least… remember to have fun! </vt:lpstr>
      <vt:lpstr>NPCF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 Barnett</dc:creator>
  <cp:lastModifiedBy>Tawni Morrison</cp:lastModifiedBy>
  <cp:revision>13</cp:revision>
  <cp:lastPrinted>2021-11-16T17:39:27Z</cp:lastPrinted>
  <dcterms:created xsi:type="dcterms:W3CDTF">2019-03-05T16:49:03Z</dcterms:created>
  <dcterms:modified xsi:type="dcterms:W3CDTF">2024-09-24T15:16:28Z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0x0101008692BAAA36C86E418BB14E2050F542F5</vt:lpwstr>
  </property>
  <property fmtid="{D5CDD505-2E9C-101B-9397-08002B2CF9AE}" pid="3" name="MediaServiceImageTags">
    <vt:lpwstr/>
  </property>
</Properties>
</file>